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8.xml"/><Relationship Id="rId44" Type="http://schemas.openxmlformats.org/officeDocument/2006/relationships/font" Target="fonts/Lato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aleway-italic.fntdata"/><Relationship Id="rId16" Type="http://schemas.openxmlformats.org/officeDocument/2006/relationships/slide" Target="slides/slide12.xml"/><Relationship Id="rId38" Type="http://schemas.openxmlformats.org/officeDocument/2006/relationships/font" Target="fonts/Ralew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9487e60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9487e60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7443fd0b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7443fd0b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443fd0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07443fd0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f0cc3738a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f0cc3738a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0cc3738a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f0cc3738a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551b59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0551b59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9487e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9487e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551b59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0551b59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551b59f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0551b59f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551b59f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551b59f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f0cc3738a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f0cc3738a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0551b59f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0551b59f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0551b59f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0551b59f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09487e6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09487e6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551b59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551b59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0551b59f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0551b59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0551b59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0551b59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7443fd0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07443fd0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07443fd0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07443fd0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07443fd0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07443fd0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07443fd0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07443fd0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0551b59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0551b59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7443fd0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7443fd0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09487e6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09487e6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09487e6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09487e6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7443fd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7443fd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7443fd0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7443fd0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0cc3738a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0cc3738a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0cc3738a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0cc3738a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f0cc3738a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f0cc3738a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7443fd0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7443fd0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Human Attention in Visual Question Answering: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Do Humans and Deep Networks Look at the Same Regions?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520950"/>
            <a:ext cx="863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Das, Harsh Agrawal, C. Lawrence Zitnick,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 Parikh, Dhruv Batra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EMNLP2016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571825" y="4164575"/>
            <a:ext cx="2260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: Aditya Jain 2016CS10335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604375"/>
            <a:ext cx="807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Brief Overview: Stacked Attention Networks(SAN)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1302025" y="1755875"/>
            <a:ext cx="6102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Q(t)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417325" y="1755875"/>
            <a:ext cx="8145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Q(t+1)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2767475" y="2406625"/>
            <a:ext cx="6102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P(t)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1302025" y="2941825"/>
            <a:ext cx="6102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</a:t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940275" y="1755875"/>
            <a:ext cx="5730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+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4058500" y="2406625"/>
            <a:ext cx="5730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*</a:t>
            </a:r>
            <a:endParaRPr/>
          </a:p>
        </p:txBody>
      </p:sp>
      <p:cxnSp>
        <p:nvCxnSpPr>
          <p:cNvPr id="158" name="Google Shape;158;p22"/>
          <p:cNvCxnSpPr>
            <a:stCxn id="155" idx="3"/>
            <a:endCxn id="154" idx="1"/>
          </p:cNvCxnSpPr>
          <p:nvPr/>
        </p:nvCxnSpPr>
        <p:spPr>
          <a:xfrm flipH="1" rot="10800000">
            <a:off x="1912225" y="2674225"/>
            <a:ext cx="855300" cy="5352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>
            <a:stCxn id="152" idx="3"/>
            <a:endCxn id="154" idx="1"/>
          </p:cNvCxnSpPr>
          <p:nvPr/>
        </p:nvCxnSpPr>
        <p:spPr>
          <a:xfrm>
            <a:off x="1912225" y="2023475"/>
            <a:ext cx="855300" cy="6507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>
            <a:stCxn id="154" idx="3"/>
            <a:endCxn id="157" idx="2"/>
          </p:cNvCxnSpPr>
          <p:nvPr/>
        </p:nvCxnSpPr>
        <p:spPr>
          <a:xfrm>
            <a:off x="3377675" y="2674225"/>
            <a:ext cx="6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2"/>
          <p:cNvCxnSpPr>
            <a:stCxn id="152" idx="3"/>
            <a:endCxn id="156" idx="2"/>
          </p:cNvCxnSpPr>
          <p:nvPr/>
        </p:nvCxnSpPr>
        <p:spPr>
          <a:xfrm>
            <a:off x="1912225" y="2023475"/>
            <a:ext cx="30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2"/>
          <p:cNvCxnSpPr>
            <a:stCxn id="156" idx="6"/>
            <a:endCxn id="153" idx="1"/>
          </p:cNvCxnSpPr>
          <p:nvPr/>
        </p:nvCxnSpPr>
        <p:spPr>
          <a:xfrm>
            <a:off x="5513275" y="2023475"/>
            <a:ext cx="9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2"/>
          <p:cNvCxnSpPr>
            <a:stCxn id="157" idx="6"/>
            <a:endCxn id="156" idx="4"/>
          </p:cNvCxnSpPr>
          <p:nvPr/>
        </p:nvCxnSpPr>
        <p:spPr>
          <a:xfrm flipH="1" rot="10800000">
            <a:off x="4631500" y="2291125"/>
            <a:ext cx="595200" cy="383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2"/>
          <p:cNvCxnSpPr>
            <a:stCxn id="155" idx="3"/>
            <a:endCxn id="157" idx="4"/>
          </p:cNvCxnSpPr>
          <p:nvPr/>
        </p:nvCxnSpPr>
        <p:spPr>
          <a:xfrm flipH="1" rot="10800000">
            <a:off x="1912225" y="2941825"/>
            <a:ext cx="2432700" cy="267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2"/>
          <p:cNvSpPr txBox="1"/>
          <p:nvPr/>
        </p:nvSpPr>
        <p:spPr>
          <a:xfrm>
            <a:off x="1339225" y="3645700"/>
            <a:ext cx="44568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Q(t) : Query Vector at level 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      I : 	Image Vector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P(t) : Attention vector for level 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Q(t+1): Refined Vector at level 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Stacked Attention: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3850"/>
            <a:ext cx="4183800" cy="22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450" y="2752200"/>
            <a:ext cx="4999549" cy="23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183475" y="2802000"/>
            <a:ext cx="507300" cy="3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Ideas of HieCoAtt Network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Attention given to both question and image termed as co-attention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 encodings are made in hierarchical fashion consisting of words , phrases and full questions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/>
              <a:t>large-scale VQA dataset (Antol et al., 2015)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248349 Train images with question-answer pairs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121512 Test images with question-answer pairs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Comprises of Yes/No , counting and word problems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But no dataset with a measure of human attention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Experiments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Dataset VQA-HAT (Human - ATtention) using game-inspired novel interfaces.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Compare maps generated by VQA models against human attention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VQA-HAT (Human ATtention) Dataset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game-inspired novel interfaces for conducting large-scale human studies on AMT (Amazon Mechanical Turk)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Interface :- “De-Blurring” exercise for answering visual questions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factors that affect the attention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Exploration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Exploitation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07975" y="125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Blurred Image without Answer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729450" y="2078875"/>
            <a:ext cx="282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ex-ploratory attention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Incomplete attention maps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Incorrect answers (mostly counting and binary)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175" y="1791125"/>
            <a:ext cx="5589824" cy="33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680800" y="1299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Blurred Image with Answer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596575" y="2063225"/>
            <a:ext cx="29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Since answer is known regions are explored till the answer region is found</a:t>
            </a:r>
            <a:endParaRPr sz="1800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75" y="1834552"/>
            <a:ext cx="5604726" cy="32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Blurred and Original Image with Answer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729450" y="2078875"/>
            <a:ext cx="2248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Encourages exploitation instead of exploration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accurate attention map</a:t>
            </a:r>
            <a:endParaRPr sz="1800"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650" y="2006250"/>
            <a:ext cx="5860950" cy="27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Motivation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Methods and Observations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Evaluation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729450" y="2078875"/>
            <a:ext cx="381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Second set of subjects asked to answer the question given the deblurred images of the first subjects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Blurred Image with Answer gives the best accuracy as a result of perfect combination of exploitation and exploration</a:t>
            </a:r>
            <a:endParaRPr sz="1400"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550" y="1595425"/>
            <a:ext cx="45065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statistics	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Total human attention maps collected 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58475 train (out of 248349 total)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1374 val (out of 121512 total)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Conducted approximately 20000 Human Intelligence Tasks (HITs) on AMT, among 800 unique workers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baseline : Judd dataset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maps are task independent human attention saliency maps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Eye tracking data to study natural visual exploration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1785149"/>
            <a:ext cx="7293373" cy="33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651" y="0"/>
            <a:ext cx="7554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Metric: Rank Correlation</a:t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874150" y="2240025"/>
            <a:ext cx="12099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-Generated Attention Map</a:t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2931375" y="3243225"/>
            <a:ext cx="10317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14       14</a:t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874150" y="3243225"/>
            <a:ext cx="12099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Generated Attention Map</a:t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2931375" y="2240025"/>
            <a:ext cx="10317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14       14</a:t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4352300" y="2240025"/>
            <a:ext cx="12099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pixels acc. </a:t>
            </a:r>
            <a:r>
              <a:rPr lang="en"/>
              <a:t>t</a:t>
            </a:r>
            <a:r>
              <a:rPr lang="en"/>
              <a:t>o spatial att.</a:t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3313463" y="2544525"/>
            <a:ext cx="242400" cy="2418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3313475" y="3547725"/>
            <a:ext cx="242400" cy="2418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4352300" y="3243225"/>
            <a:ext cx="12099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pixels acc. To spatial att.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143750" y="2696925"/>
            <a:ext cx="1209900" cy="8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Correlation</a:t>
            </a:r>
            <a:endParaRPr/>
          </a:p>
        </p:txBody>
      </p:sp>
      <p:cxnSp>
        <p:nvCxnSpPr>
          <p:cNvPr id="274" name="Google Shape;274;p37"/>
          <p:cNvCxnSpPr>
            <a:stCxn id="265" idx="3"/>
            <a:endCxn id="268" idx="1"/>
          </p:cNvCxnSpPr>
          <p:nvPr/>
        </p:nvCxnSpPr>
        <p:spPr>
          <a:xfrm>
            <a:off x="2084050" y="2665425"/>
            <a:ext cx="8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7"/>
          <p:cNvCxnSpPr>
            <a:stCxn id="267" idx="3"/>
            <a:endCxn id="266" idx="1"/>
          </p:cNvCxnSpPr>
          <p:nvPr/>
        </p:nvCxnSpPr>
        <p:spPr>
          <a:xfrm>
            <a:off x="2084050" y="3668625"/>
            <a:ext cx="8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7"/>
          <p:cNvCxnSpPr>
            <a:stCxn id="268" idx="3"/>
            <a:endCxn id="269" idx="1"/>
          </p:cNvCxnSpPr>
          <p:nvPr/>
        </p:nvCxnSpPr>
        <p:spPr>
          <a:xfrm>
            <a:off x="3963075" y="2665425"/>
            <a:ext cx="3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7"/>
          <p:cNvCxnSpPr>
            <a:stCxn id="266" idx="3"/>
            <a:endCxn id="272" idx="1"/>
          </p:cNvCxnSpPr>
          <p:nvPr/>
        </p:nvCxnSpPr>
        <p:spPr>
          <a:xfrm>
            <a:off x="3963075" y="3668625"/>
            <a:ext cx="3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7"/>
          <p:cNvCxnSpPr>
            <a:stCxn id="269" idx="3"/>
            <a:endCxn id="273" idx="1"/>
          </p:cNvCxnSpPr>
          <p:nvPr/>
        </p:nvCxnSpPr>
        <p:spPr>
          <a:xfrm>
            <a:off x="5562200" y="2665425"/>
            <a:ext cx="581700" cy="4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7"/>
          <p:cNvCxnSpPr>
            <a:stCxn id="272" idx="3"/>
            <a:endCxn id="273" idx="1"/>
          </p:cNvCxnSpPr>
          <p:nvPr/>
        </p:nvCxnSpPr>
        <p:spPr>
          <a:xfrm flipH="1" rot="10800000">
            <a:off x="5562200" y="3122325"/>
            <a:ext cx="5817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Correlation Results</a:t>
            </a:r>
            <a:endParaRPr/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729450" y="2078875"/>
            <a:ext cx="3352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Both models are positively correlated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But not as strongly as task independent Judd saliency maps</a:t>
            </a:r>
            <a:endParaRPr sz="1600"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24" y="1922375"/>
            <a:ext cx="5168975" cy="32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task-independet model showing better results?</a:t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 rot="-1264058">
            <a:off x="2072126" y="2270915"/>
            <a:ext cx="4219548" cy="1303073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ato"/>
                <a:ea typeface="Lato"/>
                <a:cs typeface="Lato"/>
                <a:sym typeface="Lato"/>
              </a:rPr>
              <a:t>Center Bias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liminate effect of center bias</a:t>
            </a:r>
            <a:endParaRPr/>
          </a:p>
        </p:txBody>
      </p:sp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 maps having positive correlation with center attention map	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After recomputing the rank correlation the results were ...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after removing centre bias</a:t>
            </a:r>
            <a:endParaRPr/>
          </a:p>
        </p:txBody>
      </p:sp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88" y="1912227"/>
            <a:ext cx="6815425" cy="32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52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328450"/>
            <a:ext cx="761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Visual Question Answering</a:t>
            </a:r>
            <a:endParaRPr sz="16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75" y="1915125"/>
            <a:ext cx="6230052" cy="32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major take-away messages </a:t>
            </a:r>
            <a:endParaRPr/>
          </a:p>
        </p:txBody>
      </p:sp>
      <p:sp>
        <p:nvSpPr>
          <p:cNvPr id="312" name="Google Shape;31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current VQA attention models do not seem to be ‘looking’ at the same regions as humans to produce an answer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As the models become better at accuracy the more they correlate with humans in terms of where they look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58.9% SAN → 62.1% HieCoAtt  (VQA dataset)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</a:t>
            </a:r>
            <a:r>
              <a:rPr lang="en">
                <a:solidFill>
                  <a:srgbClr val="C27BA0"/>
                </a:solidFill>
              </a:rPr>
              <a:t>Attention</a:t>
            </a:r>
            <a:r>
              <a:rPr lang="en"/>
              <a:t> this paper got ;)</a:t>
            </a:r>
            <a:endParaRPr/>
          </a:p>
        </p:txBody>
      </p:sp>
      <p:sp>
        <p:nvSpPr>
          <p:cNvPr id="318" name="Google Shape;318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21" y="785446"/>
            <a:ext cx="5160175" cy="22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2412000"/>
            <a:ext cx="4324650" cy="21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50" y="827799"/>
            <a:ext cx="6485425" cy="39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!!!</a:t>
            </a:r>
            <a:endParaRPr/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[Judd et al.2009] Tilke Judd, Krista Ehinger, Frédo Durand, and Antonio Torralba. 2009. Learning to predict where humans look. In ICCV.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[Lu et al.2016] J. Lu, J. Yang, D. Batra, and D. Parikh 2016. Hierarchical Co-Attention for Visual Question Answering. ArXiv e-prints, May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[Yang et al.2015] Zichao Yang, Xiaodong He, Jianfeng Gao, Li Deng, and Alexander J. Smola. 2015 Stacked attention networks for image question answering. CoRR,abs/1511.02274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helps us (humans) to answer these questions more precisely ?</a:t>
            </a:r>
            <a:endParaRPr sz="16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18275">
            <a:off x="1848668" y="1559088"/>
            <a:ext cx="5446668" cy="20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attention mean in the context of VQA?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795" y="2078870"/>
            <a:ext cx="3821100" cy="28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Inspired by Humans a new trend emerged in building computation models for attention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Successful in tasks such as machine translation , object recognition , image captioning and visual question answering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122" name="Google Shape;122;p18"/>
          <p:cNvSpPr txBox="1"/>
          <p:nvPr/>
        </p:nvSpPr>
        <p:spPr>
          <a:xfrm>
            <a:off x="6957025" y="4330550"/>
            <a:ext cx="14610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BUT...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3552">
            <a:off x="1295355" y="1703095"/>
            <a:ext cx="6225991" cy="209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: Principle Questions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1) Which image regions do humans choose to look at in order to answer questions about images?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2) Do deep VQA models with attention mechanisms attend to the same regions as humans?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Stacked Attention Networks (SAN)  proposed by Zichao Yang at CoRR 2015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Hierarchical Co-Attention Network (top entry in VQA challenge 1)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Both networks are unsupervised where “attention” is simply an intermediate variable (a spatial distribution) that is produced by the model to optimize downstream loss (VQA cross-entropy)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816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Overview: Stacked Attention Networks(SAN)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00" y="2078875"/>
            <a:ext cx="4280207" cy="23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436975"/>
            <a:ext cx="4029763" cy="8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3269500"/>
            <a:ext cx="1944916" cy="10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4476750"/>
            <a:ext cx="3656450" cy="4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